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66" r:id="rId5"/>
    <p:sldId id="263" r:id="rId6"/>
    <p:sldId id="267" r:id="rId7"/>
    <p:sldId id="268" r:id="rId8"/>
    <p:sldId id="269" r:id="rId9"/>
    <p:sldId id="275" r:id="rId10"/>
    <p:sldId id="270" r:id="rId11"/>
    <p:sldId id="271" r:id="rId12"/>
    <p:sldId id="272" r:id="rId13"/>
    <p:sldId id="273" r:id="rId14"/>
    <p:sldId id="274" r:id="rId15"/>
    <p:sldId id="261" r:id="rId16"/>
    <p:sldId id="262" r:id="rId17"/>
    <p:sldId id="26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5E84"/>
    <a:srgbClr val="768762"/>
    <a:srgbClr val="E8AC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154" y="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95F67E-993F-431F-A08C-E45B68AE6F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53906" y="1958008"/>
            <a:ext cx="7082382" cy="1558127"/>
          </a:xfrm>
        </p:spPr>
        <p:txBody>
          <a:bodyPr anchor="b"/>
          <a:lstStyle>
            <a:lvl1pPr algn="ctr">
              <a:defRPr sz="60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794E5BA-3631-4350-B879-9E4D47590A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8853" y="4124824"/>
            <a:ext cx="5694947" cy="954071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D08278-D988-40BA-9D6E-308097626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1E7A21-8122-4DEB-9367-1A8F2A85A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1B45FA-8D82-49B8-AF8C-62AC87B7A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04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765C3D-4FE4-4016-9516-175CB1F81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6243" y="18616"/>
            <a:ext cx="9810202" cy="1069039"/>
          </a:xfrm>
        </p:spPr>
        <p:txBody>
          <a:bodyPr>
            <a:normAutofit/>
          </a:bodyPr>
          <a:lstStyle>
            <a:lvl1pPr>
              <a:defRPr sz="5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A558D4-9753-40E4-B34D-D088F2769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357" y="1500809"/>
            <a:ext cx="11658600" cy="4676154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A8B73C-8744-4547-AC4E-9445A4254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1294C85-328D-4160-AFB8-A0579446E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BC8B44-D09A-4DB2-AD13-4D1BCE2A3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36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2BEFD3-42A7-40D4-AE15-06B41A69A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9D87512-81CE-43DD-83C1-0194C03DC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D38D8C-1E6C-4603-AE65-B38DD4F0D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A582A2-5E7D-485A-896E-2C84108AB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ED6AD7-041E-463D-A9B6-DB4319A12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74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23234-07AF-4BD9-97F7-20AEF9585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C737C2-1435-4654-BF19-C417FA0681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779B334-160F-4633-98A4-4BD9CCBBC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C676CA-5D96-4C8D-AF68-CA3714030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4A252F-1666-4B65-9D54-C2223B07D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768EB8-F2B8-41A7-A0EF-ED80B6CB7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77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F3AE1C-FF38-4BFE-B712-397DDBF65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F3B6923-74C8-4877-9899-406265B94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1ADBBF-CB3D-4567-9DF3-6CF4863A0D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09527ED-4BFF-4259-83FB-62B1344553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035884B-89B4-4FAF-BD14-55E24D3609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20CD5F7-DAB5-4B57-9579-83889F729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E2A1D4F-1950-45D5-8F32-A72C3C45E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338E15C-FDE6-42B0-B55A-DC3B01593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57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45EA09-37D5-4D29-80A2-4F8DDAA3D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64942A8-27BB-4326-8431-C941C67AC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8EBDD14-2718-4270-B20E-8D11D5225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07EFBDD-443E-448A-ACF9-BBC243BE8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06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FC41FED-1608-4666-8886-8A38B1B1C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A495F25-D619-4BCD-8483-4AAD8A39E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D209007-F56F-4E5E-8170-15859EA4E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42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D41737-08AD-4EDB-9A9F-82017432D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E55DB0-9C64-4E83-8C0E-669DCF469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57EA21E-7F3C-4768-A0F4-5F92150CC7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65257C7-91F6-4D0B-A014-3BE165FB2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57C62C-18AF-41D7-B700-5244780B3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5D2BE1-3656-432B-AB6C-4143BE916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50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121362-D3D5-4D33-893B-B8BF9C3D1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192DC63-A57D-4768-AFCC-DC6F5A4630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23BAF7-0E12-46CF-AE31-A6DB8A4BF4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DEB881-C36E-4CE1-9451-D1D43F127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A3163F-5E35-4B0E-848B-8A59A8516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990EEA-544D-4BD6-A216-42BF5DB55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14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24ED08-9090-4A7B-A2A9-6DBCA3869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1EB1221-842C-403E-B1A1-91719B5A88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F001B2-1A7C-4CAD-8733-3AEADA4B3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F1A205-2616-4D1B-B0D4-48D4E243C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4AABEDE-B4BD-4D75-AE29-38DCED514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5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D1DD495-9850-4117-BDA0-9C259257E2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C87B888-75AB-4F56-88DF-ED76C303B2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0A6CAC-4F78-46F2-9AC6-1669A3B08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D5F4FE-012B-4560-9DAC-0A43C520E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A8C788-4EC8-4400-93A1-1160414F6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15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05F1F4-0E35-4F4C-824C-B92D65D34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F0AF37-D72C-41CC-991F-A2CA399C79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12139C-4313-415D-96A1-88AD68ED28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  <a:pPr/>
              <a:t>24.03.2025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1AA7C9-98E5-4D19-8D59-E95304CCA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79B958-4CDF-4A11-8B51-3F814BF3D0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3"/>
            <a:extLst>
              <a:ext uri="{FF2B5EF4-FFF2-40B4-BE49-F238E27FC236}">
                <a16:creationId xmlns:a16="http://schemas.microsoft.com/office/drawing/2014/main" id="{4321E36B-460C-25F7-1513-4EA0EE8C10A5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305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-j.ru/flows/invest/" TargetMode="External"/><Relationship Id="rId7" Type="http://schemas.openxmlformats.org/officeDocument/2006/relationships/image" Target="../media/image40.png"/><Relationship Id="rId2" Type="http://schemas.openxmlformats.org/officeDocument/2006/relationships/hyperlink" Target="https://vk.com/rcfg2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hyperlink" Target="https://rostsber.ru/publish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bonanv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F57FD0-E38D-44FB-923F-05E180AA0A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42950" y="1954112"/>
            <a:ext cx="5515041" cy="1558127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Вовлечение семей воспитанников в формирование основ финансовой грамотности у дошкольников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D7A1108-9CF5-5B73-C75D-077CC9B9DD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8747" y="4124824"/>
            <a:ext cx="5965054" cy="1192900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dirty="0">
                <a:latin typeface="Times New Roman" pitchFamily="18" charset="0"/>
                <a:cs typeface="Times New Roman" pitchFamily="18" charset="0"/>
              </a:rPr>
              <a:t>МБДОУ «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Зыковский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детский сад»</a:t>
            </a:r>
          </a:p>
          <a:p>
            <a:pPr algn="r"/>
            <a:r>
              <a:rPr lang="ru-RU" dirty="0">
                <a:latin typeface="Times New Roman" pitchFamily="18" charset="0"/>
                <a:cs typeface="Times New Roman" pitchFamily="18" charset="0"/>
              </a:rPr>
              <a:t>Воспитатель первой квалификационной категории</a:t>
            </a:r>
          </a:p>
          <a:p>
            <a:pPr algn="r"/>
            <a:r>
              <a:rPr lang="ru-RU" dirty="0">
                <a:latin typeface="Times New Roman" pitchFamily="18" charset="0"/>
                <a:cs typeface="Times New Roman" pitchFamily="18" charset="0"/>
              </a:rPr>
              <a:t>Петрова А.В.</a:t>
            </a:r>
          </a:p>
        </p:txBody>
      </p:sp>
    </p:spTree>
    <p:extLst>
      <p:ext uri="{BB962C8B-B14F-4D97-AF65-F5344CB8AC3E}">
        <p14:creationId xmlns:p14="http://schemas.microsoft.com/office/powerpoint/2010/main" val="222801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CA6E93-1A82-4EEB-ACA5-BF1631BAD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Актуальность работы 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C7515170-F6C5-42E5-9581-ACA819CC5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9540" y="2245659"/>
            <a:ext cx="6387353" cy="320040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Финансовое воспитание детей дошкольного возраста – актуальное и сравнительно молодое направление в педагогике. </a:t>
            </a:r>
          </a:p>
          <a:p>
            <a:pPr marL="0" indent="0" algn="just">
              <a:buNone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	Дети  с ранних лет погружаются в экономическую жизнь семьи, сталкиваются с денежными вопросами, рекламными сообщениями, участвуют в покупках вместе с родителями, что способствует зарождению базовых экономических понятий на практике еще до начала систематического образования. И семья в решении задач экономического воспитания  - ведущий социальный институт, так как создает культурную базу для формирования у ребенка отношения к экономическим ценностям. Для получения детьми финансовых знаний в быту, нужно повышать финансовую компетентность в первую очередь родителей. 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C0974573-9957-403B-861B-8F9355205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941" y="2259106"/>
            <a:ext cx="4645172" cy="2850776"/>
          </a:xfrm>
          <a:prstGeom prst="rect">
            <a:avLst/>
          </a:prstGeom>
          <a:noFill/>
          <a:ln w="15875">
            <a:solidFill>
              <a:srgbClr val="00206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0885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Проблема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C7515170-F6C5-42E5-9581-ACA819CC5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7082" y="2299447"/>
            <a:ext cx="6145306" cy="278354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	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Большинство родителей не осознают важности финансового просвещения в дошкольном возрасте, считая, что экономическую грамотность нужно изучать в «более старшем возрасте».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365" y="1976718"/>
            <a:ext cx="5311588" cy="3482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CA6E93-1A82-4EEB-ACA5-BF1631BAD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Цель работы 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C7515170-F6C5-42E5-9581-ACA819CC5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2589" y="2930016"/>
            <a:ext cx="9246240" cy="13730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	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просвещение и вовлечение семей воспитанников в процесс освоения программы финансовой грамотности на этапе средней группы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C0974573-9957-403B-861B-8F9355205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85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FE7ABB-0018-41AF-A740-22B510819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E7AA2A9-7D7C-4E20-B318-FA398525EDA0}"/>
              </a:ext>
            </a:extLst>
          </p:cNvPr>
          <p:cNvSpPr/>
          <p:nvPr/>
        </p:nvSpPr>
        <p:spPr>
          <a:xfrm>
            <a:off x="1385207" y="2368072"/>
            <a:ext cx="2886075" cy="3180550"/>
          </a:xfrm>
          <a:prstGeom prst="rect">
            <a:avLst/>
          </a:prstGeom>
          <a:solidFill>
            <a:srgbClr val="E8AC11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A177DD30-E41E-4EE5-9D1A-D2F4E70667D0}"/>
              </a:ext>
            </a:extLst>
          </p:cNvPr>
          <p:cNvSpPr/>
          <p:nvPr/>
        </p:nvSpPr>
        <p:spPr>
          <a:xfrm>
            <a:off x="2452007" y="2026770"/>
            <a:ext cx="733425" cy="73342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F53C54-692F-48C8-910E-84504432DC16}"/>
              </a:ext>
            </a:extLst>
          </p:cNvPr>
          <p:cNvSpPr txBox="1"/>
          <p:nvPr/>
        </p:nvSpPr>
        <p:spPr>
          <a:xfrm>
            <a:off x="2456770" y="2032056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accent5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B05F6CA-D89B-4942-B938-C7BCF5A64433}"/>
              </a:ext>
            </a:extLst>
          </p:cNvPr>
          <p:cNvSpPr/>
          <p:nvPr/>
        </p:nvSpPr>
        <p:spPr>
          <a:xfrm>
            <a:off x="4758644" y="2368072"/>
            <a:ext cx="2886075" cy="3180550"/>
          </a:xfrm>
          <a:prstGeom prst="rect">
            <a:avLst/>
          </a:prstGeom>
          <a:solidFill>
            <a:srgbClr val="768762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67FC5225-80C9-4EE3-B42D-95B0677D5DEE}"/>
              </a:ext>
            </a:extLst>
          </p:cNvPr>
          <p:cNvSpPr txBox="1">
            <a:spLocks/>
          </p:cNvSpPr>
          <p:nvPr/>
        </p:nvSpPr>
        <p:spPr>
          <a:xfrm>
            <a:off x="4758643" y="2806221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вовлечь семьи воспитанников и сделать их активными участниками запланированных мероприятий;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13D4403F-E420-4EC5-BA82-813023330D21}"/>
              </a:ext>
            </a:extLst>
          </p:cNvPr>
          <p:cNvSpPr/>
          <p:nvPr/>
        </p:nvSpPr>
        <p:spPr>
          <a:xfrm>
            <a:off x="5825444" y="2026770"/>
            <a:ext cx="733425" cy="73342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9A52FB-F26A-47C4-9229-B6B3B4D801B4}"/>
              </a:ext>
            </a:extLst>
          </p:cNvPr>
          <p:cNvSpPr txBox="1"/>
          <p:nvPr/>
        </p:nvSpPr>
        <p:spPr>
          <a:xfrm>
            <a:off x="5834970" y="2012102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accent4">
                    <a:lumMod val="75000"/>
                  </a:schemeClr>
                </a:solidFill>
              </a:rPr>
              <a:t>2</a:t>
            </a:r>
            <a:endParaRPr lang="ru-RU" sz="4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E4156DC-9276-403A-9521-B338071CFC7A}"/>
              </a:ext>
            </a:extLst>
          </p:cNvPr>
          <p:cNvSpPr/>
          <p:nvPr/>
        </p:nvSpPr>
        <p:spPr>
          <a:xfrm>
            <a:off x="8182883" y="2368072"/>
            <a:ext cx="2886075" cy="3180550"/>
          </a:xfrm>
          <a:prstGeom prst="rect">
            <a:avLst/>
          </a:prstGeom>
          <a:solidFill>
            <a:srgbClr val="025E84"/>
          </a:solidFill>
          <a:ln>
            <a:noFill/>
          </a:ln>
          <a:effectLst>
            <a:outerShdw blurRad="50800" dist="38100" dir="8100000" algn="tr" rotWithShape="0">
              <a:schemeClr val="accent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бъект 2">
            <a:extLst>
              <a:ext uri="{FF2B5EF4-FFF2-40B4-BE49-F238E27FC236}">
                <a16:creationId xmlns:a16="http://schemas.microsoft.com/office/drawing/2014/main" id="{91095571-92E6-4014-B1BA-B1E2B230979B}"/>
              </a:ext>
            </a:extLst>
          </p:cNvPr>
          <p:cNvSpPr txBox="1">
            <a:spLocks/>
          </p:cNvSpPr>
          <p:nvPr/>
        </p:nvSpPr>
        <p:spPr>
          <a:xfrm>
            <a:off x="8182882" y="2806221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провести анализ результатов работы с сентября по май и подвести промежуточные итоги.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F794554A-3FE5-48D7-99B4-6DC57E3A8C74}"/>
              </a:ext>
            </a:extLst>
          </p:cNvPr>
          <p:cNvSpPr/>
          <p:nvPr/>
        </p:nvSpPr>
        <p:spPr>
          <a:xfrm>
            <a:off x="9249683" y="2026770"/>
            <a:ext cx="733425" cy="73342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469A22-71E4-4DAC-943C-661E295B6A6C}"/>
              </a:ext>
            </a:extLst>
          </p:cNvPr>
          <p:cNvSpPr txBox="1"/>
          <p:nvPr/>
        </p:nvSpPr>
        <p:spPr>
          <a:xfrm>
            <a:off x="9259208" y="2026770"/>
            <a:ext cx="733424" cy="70788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accent6">
                    <a:lumMod val="75000"/>
                  </a:schemeClr>
                </a:solidFill>
              </a:rPr>
              <a:t>3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0D1BD439-5D15-49B5-BE88-A6F5746D3767}"/>
              </a:ext>
            </a:extLst>
          </p:cNvPr>
          <p:cNvSpPr txBox="1">
            <a:spLocks/>
          </p:cNvSpPr>
          <p:nvPr/>
        </p:nvSpPr>
        <p:spPr>
          <a:xfrm>
            <a:off x="1410603" y="2806221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информировать родителей нашей группы о программе «Основы финансовой грамотности»;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Нижний колонтитул 4">
            <a:extLst>
              <a:ext uri="{FF2B5EF4-FFF2-40B4-BE49-F238E27FC236}">
                <a16:creationId xmlns:a16="http://schemas.microsoft.com/office/drawing/2014/main" id="{B1062245-809A-4CFA-A48C-EFEB36EB9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13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Информирование родителей: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2053" name="Picture 5" descr="C:\Users\Пользователь\Desktop\Screenshot_20250319_133158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961" y="1365718"/>
            <a:ext cx="3623326" cy="4676775"/>
          </a:xfrm>
          <a:prstGeom prst="rect">
            <a:avLst/>
          </a:prstGeom>
          <a:noFill/>
        </p:spPr>
      </p:pic>
      <p:pic>
        <p:nvPicPr>
          <p:cNvPr id="2055" name="Picture 7" descr="C:\Users\Пользователь\Desktop\Screenshot_20250319_13313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8213" y="1465729"/>
            <a:ext cx="4327950" cy="4504765"/>
          </a:xfrm>
          <a:prstGeom prst="rect">
            <a:avLst/>
          </a:prstGeom>
          <a:noFill/>
        </p:spPr>
      </p:pic>
      <p:pic>
        <p:nvPicPr>
          <p:cNvPr id="2056" name="Picture 8" descr="C:\Users\Пользователь\Desktop\Screenshot_20250319_13244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44525" y="1317812"/>
            <a:ext cx="3006566" cy="52846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Краевой семейный финансовый фестиваль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Мини-игра с родителями «Поход»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940" y="1465729"/>
            <a:ext cx="4213416" cy="2164977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63220" y="1411941"/>
            <a:ext cx="4059838" cy="2272553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8035" y="3751729"/>
            <a:ext cx="4271402" cy="2326341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94729" y="1371600"/>
            <a:ext cx="2743199" cy="5136776"/>
          </a:xfrm>
          <a:prstGeom prst="rect">
            <a:avLst/>
          </a:prstGeom>
          <a:noFill/>
          <a:ln w="25400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3080" name="Picture 8" descr="C:\Users\Пользователь\Desktop\IMG_20250319_144037_23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47212" y="3751729"/>
            <a:ext cx="3953435" cy="2873561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Краевой семейный финансовый фестиваль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Сюжетно-ролевая игра «Чудо-пицца»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42465" y="1402252"/>
            <a:ext cx="3792070" cy="2291928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1627" y="1479177"/>
            <a:ext cx="2682688" cy="3576917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238" y="2783542"/>
            <a:ext cx="2513738" cy="3265394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47552" y="3793931"/>
            <a:ext cx="2650990" cy="2959003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11779" y="4065369"/>
            <a:ext cx="3318886" cy="2326342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Мероприятие «Знакомство с играми по финансовой грамотности»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5168" y="1546412"/>
            <a:ext cx="5214986" cy="2904564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84426" y="3227133"/>
            <a:ext cx="5594646" cy="3241301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18616"/>
            <a:ext cx="9999045" cy="1069039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Конкурс на лучший плакат «Секреты семейного бюджета»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4494"/>
            <a:ext cx="3765176" cy="2688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1106" y="4019987"/>
            <a:ext cx="3827647" cy="283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27340" y="1235961"/>
            <a:ext cx="3603291" cy="2677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75134" y="3959035"/>
            <a:ext cx="4046537" cy="2898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3647" y="0"/>
            <a:ext cx="9999045" cy="1069039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Региональный конкурс видеороликов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«Финансовые истории моей семьи»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729" y="1331258"/>
            <a:ext cx="4994289" cy="3213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26943" y="1326617"/>
            <a:ext cx="4545106" cy="313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9242" y="4382091"/>
            <a:ext cx="4636875" cy="247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812" y="0"/>
            <a:ext cx="9999045" cy="1069039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Сюжетно-ролевая игра «Поход в магазин»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90" y="1367621"/>
            <a:ext cx="3349923" cy="2759741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677" y="1380920"/>
            <a:ext cx="3518942" cy="2746442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343" y="1435457"/>
            <a:ext cx="3931114" cy="5281017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90" y="4331855"/>
            <a:ext cx="3238727" cy="2317048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624" y="4281939"/>
            <a:ext cx="3533973" cy="2390282"/>
          </a:xfrm>
          <a:prstGeom prst="rect">
            <a:avLst/>
          </a:prstGeom>
          <a:noFill/>
          <a:ln w="25400">
            <a:solidFill>
              <a:srgbClr val="025E84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470" y="0"/>
            <a:ext cx="9999045" cy="1069039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Промежуточные итоги анкетирования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057" y="1842247"/>
            <a:ext cx="6279777" cy="41013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470" y="0"/>
            <a:ext cx="9999045" cy="1069039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Результат работы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8508F242-36C8-428F-8639-F97123632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8259576" y="1514006"/>
            <a:ext cx="3662970" cy="4299003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Эмоциональный отклик, выражающийся в положительных отзывах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Высокие показатели вовлеченности и желания участвовать в образовательном процессе.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541" y="1337026"/>
            <a:ext cx="2570630" cy="4853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495" y="1337025"/>
            <a:ext cx="2464783" cy="4853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333" y="1337025"/>
            <a:ext cx="2458385" cy="485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65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01C5D2-D79E-404F-808B-2667A117F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Количество родителей, участвующих в мероприятиях по финансовой грамотности</a:t>
            </a:r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6FEEB129-6956-4637-9543-029AA2BB6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000" y="6590454"/>
            <a:ext cx="7650000" cy="365126"/>
          </a:xfrm>
        </p:spPr>
        <p:txBody>
          <a:bodyPr/>
          <a:lstStyle/>
          <a:p>
            <a:r>
              <a:rPr lang="ru-RU" dirty="0">
                <a:solidFill>
                  <a:schemeClr val="accent5"/>
                </a:solidFill>
              </a:rPr>
              <a:t>Шаблоны презентаций с сайта </a:t>
            </a:r>
            <a:r>
              <a:rPr lang="en-US" dirty="0">
                <a:solidFill>
                  <a:schemeClr val="accent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presentation-creation.ru</a:t>
            </a:r>
            <a:endParaRPr lang="ru-RU" dirty="0">
              <a:solidFill>
                <a:schemeClr val="accent5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95" y="2017059"/>
            <a:ext cx="7315200" cy="38861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7946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7BD554-A168-40A3-9ABB-D970A531A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3271" y="18616"/>
            <a:ext cx="9614647" cy="1069039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Список источников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A4CD31-6B9F-4D49-B8A2-B907F659B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573545"/>
            <a:ext cx="11658600" cy="4676154"/>
          </a:xfrm>
        </p:spPr>
        <p:txBody>
          <a:bodyPr/>
          <a:lstStyle/>
          <a:p>
            <a:pPr lvl="0"/>
            <a:r>
              <a:rPr lang="ru-RU" sz="24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https://vk.com/rcfg24</a:t>
            </a:r>
            <a:endParaRPr lang="ru-RU" sz="24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4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4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https://t-j.ru/flows/invest/</a:t>
            </a:r>
            <a:endParaRPr lang="ru-RU" sz="24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4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ru-RU" sz="24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https://rostsber.ru/publish/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815BC7-2881-4D8C-95D2-D29AAAFFDC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854" y="1396900"/>
            <a:ext cx="1719018" cy="171901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DE781F1-99A7-455C-B6F6-45DA5F731F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337" y="2965927"/>
            <a:ext cx="1719018" cy="17190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6AB8139-AD25-4DF8-A494-1563C6EB7F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501" y="4684945"/>
            <a:ext cx="1821872" cy="1821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53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11">
            <a:extLst>
              <a:ext uri="{FF2B5EF4-FFF2-40B4-BE49-F238E27FC236}">
                <a16:creationId xmlns:a16="http://schemas.microsoft.com/office/drawing/2014/main" id="{6EEE8B7E-965E-45E9-8CCF-D1EDC2F89D80}"/>
              </a:ext>
            </a:extLst>
          </p:cNvPr>
          <p:cNvSpPr txBox="1">
            <a:spLocks/>
          </p:cNvSpPr>
          <p:nvPr/>
        </p:nvSpPr>
        <p:spPr>
          <a:xfrm>
            <a:off x="2608499" y="2882976"/>
            <a:ext cx="6975002" cy="170572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5FCDA0-5BF0-4F8A-BB1A-32922CF2A863}"/>
              </a:ext>
            </a:extLst>
          </p:cNvPr>
          <p:cNvSpPr txBox="1"/>
          <p:nvPr/>
        </p:nvSpPr>
        <p:spPr>
          <a:xfrm>
            <a:off x="4104408" y="2519294"/>
            <a:ext cx="43849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первой квалификационной категории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Петрова Анна Викторовна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bonanvi@mail.ru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605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442</Words>
  <Application>Microsoft Office PowerPoint</Application>
  <PresentationFormat>Широкоэкранный</PresentationFormat>
  <Paragraphs>61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Вовлечение семей воспитанников в формирование основ финансовой грамотности у дошкольников</vt:lpstr>
      <vt:lpstr>Актуальность работы </vt:lpstr>
      <vt:lpstr>Проблема</vt:lpstr>
      <vt:lpstr>Цель работы </vt:lpstr>
      <vt:lpstr>Задачи:</vt:lpstr>
      <vt:lpstr>Информирование родителей:</vt:lpstr>
      <vt:lpstr>V Краевой семейный финансовый фестиваль Мини-игра с родителями «Поход»</vt:lpstr>
      <vt:lpstr>V Краевой семейный финансовый фестиваль Сюжетно-ролевая игра «Чудо-пицца»</vt:lpstr>
      <vt:lpstr>Мероприятие «Знакомство с играми по финансовой грамотности»</vt:lpstr>
      <vt:lpstr>Конкурс на лучший плакат «Секреты семейного бюджета»</vt:lpstr>
      <vt:lpstr>Региональный конкурс видеороликов  «Финансовые истории моей семьи»</vt:lpstr>
      <vt:lpstr>Сюжетно-ролевая игра «Поход в магазин»</vt:lpstr>
      <vt:lpstr>Промежуточные итоги анкетирования</vt:lpstr>
      <vt:lpstr>Результат работы</vt:lpstr>
      <vt:lpstr>Количество родителей, участвующих в мероприятиях по финансовой грамотности</vt:lpstr>
      <vt:lpstr>Список источников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Пользователь</cp:lastModifiedBy>
  <cp:revision>38</cp:revision>
  <dcterms:created xsi:type="dcterms:W3CDTF">2021-07-26T06:07:50Z</dcterms:created>
  <dcterms:modified xsi:type="dcterms:W3CDTF">2025-03-24T04:38:08Z</dcterms:modified>
</cp:coreProperties>
</file>