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266" r:id="rId5"/>
    <p:sldId id="265" r:id="rId6"/>
    <p:sldId id="267" r:id="rId7"/>
    <p:sldId id="268" r:id="rId8"/>
    <p:sldId id="269" r:id="rId9"/>
    <p:sldId id="270" r:id="rId10"/>
    <p:sldId id="271" r:id="rId11"/>
    <p:sldId id="272" r:id="rId12"/>
    <p:sldId id="274" r:id="rId13"/>
    <p:sldId id="275" r:id="rId14"/>
    <p:sldId id="277" r:id="rId15"/>
    <p:sldId id="276" r:id="rId16"/>
    <p:sldId id="278" r:id="rId17"/>
    <p:sldId id="282" r:id="rId18"/>
    <p:sldId id="292" r:id="rId19"/>
    <p:sldId id="284" r:id="rId20"/>
    <p:sldId id="285" r:id="rId21"/>
    <p:sldId id="286" r:id="rId22"/>
    <p:sldId id="287" r:id="rId23"/>
    <p:sldId id="288" r:id="rId24"/>
    <p:sldId id="293" r:id="rId25"/>
    <p:sldId id="294" r:id="rId26"/>
    <p:sldId id="295" r:id="rId27"/>
    <p:sldId id="296" r:id="rId28"/>
    <p:sldId id="297" r:id="rId29"/>
    <p:sldId id="289" r:id="rId30"/>
    <p:sldId id="291" r:id="rId31"/>
    <p:sldId id="264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5E84"/>
    <a:srgbClr val="768762"/>
    <a:srgbClr val="E8AC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3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53906" y="1958008"/>
            <a:ext cx="7082382" cy="1558127"/>
          </a:xfrm>
        </p:spPr>
        <p:txBody>
          <a:bodyPr anchor="b"/>
          <a:lstStyle>
            <a:lvl1pPr algn="ctr">
              <a:defRPr sz="60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8853" y="4124824"/>
            <a:ext cx="5694947" cy="95407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6243" y="18616"/>
            <a:ext cx="9810202" cy="1069039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357" y="1500809"/>
            <a:ext cx="11658600" cy="4676154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53906" y="1958008"/>
            <a:ext cx="7082382" cy="1558127"/>
          </a:xfrm>
        </p:spPr>
        <p:txBody>
          <a:bodyPr anchor="b"/>
          <a:lstStyle>
            <a:lvl1pPr algn="ctr">
              <a:defRPr sz="60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8853" y="4124824"/>
            <a:ext cx="5694947" cy="95407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6243" y="18616"/>
            <a:ext cx="9810202" cy="1069039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357" y="1500809"/>
            <a:ext cx="11658600" cy="4676154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3.png"/><Relationship Id="rId12" Type="http://schemas.openxmlformats.org/officeDocument/2006/relationships/hyperlink" Target="https://presentation-creation.ru/" TargetMode="Externa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3.png"/><Relationship Id="rId12" Type="http://schemas.openxmlformats.org/officeDocument/2006/relationships/hyperlink" Target="https://presentation-creation.ru/" TargetMode="Externa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</a:fld>
            <a:endParaRPr lang="ru-RU"/>
          </a:p>
        </p:txBody>
      </p:sp>
      <p:pic>
        <p:nvPicPr>
          <p:cNvPr id="7" name="Рисунок 6">
            <a:hlinkClick r:id="rId12"/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</a:fld>
            <a:endParaRPr lang="ru-RU"/>
          </a:p>
        </p:txBody>
      </p:sp>
      <p:pic>
        <p:nvPicPr>
          <p:cNvPr id="7" name="Рисунок 6">
            <a:hlinkClick r:id="rId12"/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presentation-creation.ru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5.jpeg"/><Relationship Id="rId1" Type="http://schemas.openxmlformats.org/officeDocument/2006/relationships/hyperlink" Target="https://presentation-creation.ru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.jpeg"/><Relationship Id="rId1" Type="http://schemas.openxmlformats.org/officeDocument/2006/relationships/hyperlink" Target="https://presentation-creation.ru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7.jpeg"/><Relationship Id="rId1" Type="http://schemas.openxmlformats.org/officeDocument/2006/relationships/hyperlink" Target="https://presentation-creation.ru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8.jpeg"/><Relationship Id="rId1" Type="http://schemas.openxmlformats.org/officeDocument/2006/relationships/hyperlink" Target="https://presentation-creation.ru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9.jpeg"/><Relationship Id="rId1" Type="http://schemas.openxmlformats.org/officeDocument/2006/relationships/hyperlink" Target="https://presentation-creation.ru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0.jpeg"/><Relationship Id="rId1" Type="http://schemas.openxmlformats.org/officeDocument/2006/relationships/hyperlink" Target="https://presentation-creation.ru/" TargetMode="Externa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hyperlink" Target="https://presentation-creation.ru/" TargetMode="Externa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hyperlink" Target="https://presentation-creation.ru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presentation-creation.ru/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presentation-creation.ru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presentation-creation.ru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presentation-creation.ru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presentation-creation.ru/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hyperlink" Target="https://presentation-creation.ru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83760" y="1050290"/>
            <a:ext cx="7225030" cy="3623310"/>
          </a:xfrm>
        </p:spPr>
        <p:txBody>
          <a:bodyPr>
            <a:normAutofit/>
          </a:bodyPr>
          <a:lstStyle/>
          <a:p>
            <a:pPr algn="ctr"/>
            <a:r>
              <a:rPr lang="ru-RU" sz="6600" dirty="0">
                <a:latin typeface="Times New Roman" panose="02020603050405020304" charset="0"/>
                <a:cs typeface="Times New Roman" panose="02020603050405020304" charset="0"/>
              </a:rPr>
              <a:t>Квиз-игра </a:t>
            </a:r>
            <a:br>
              <a:rPr lang="ru-RU" sz="6600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6600" dirty="0">
                <a:latin typeface="Times New Roman" panose="02020603050405020304" charset="0"/>
                <a:cs typeface="Times New Roman" panose="02020603050405020304" charset="0"/>
              </a:rPr>
              <a:t>«Город финансов»</a:t>
            </a:r>
            <a:endParaRPr lang="ru-RU" sz="6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0385" y="131445"/>
            <a:ext cx="9810115" cy="973455"/>
          </a:xfrm>
        </p:spPr>
        <p:txBody>
          <a:bodyPr/>
          <a:lstStyle/>
          <a:p>
            <a:pPr algn="ctr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 Задание 1. </a:t>
            </a:r>
            <a:r>
              <a:rPr lang="ru-RU" altLang="en-US" dirty="0" smtClean="0">
                <a:latin typeface="Times New Roman" panose="02020603050405020304" charset="0"/>
                <a:cs typeface="Times New Roman" panose="02020603050405020304" charset="0"/>
              </a:rPr>
              <a:t>«Загадки»</a:t>
            </a:r>
            <a:endParaRPr lang="ru-RU" altLang="en-US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026" name="Picture 2" descr="C:\Users\Пользователь\Desktop\490339.jpg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74337" y="1500188"/>
            <a:ext cx="9646502" cy="46767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какой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сказке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описывается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эффективность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коллективного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труда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9884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 dirty="0" smtClean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altLang="en-US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ru-RU" sz="4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 descr="images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438" y="1806277"/>
            <a:ext cx="7362190" cy="4177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какой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сказке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простая труженица домашнего подворья создает изделие из драгоценного метала?</a:t>
            </a:r>
            <a:endParaRPr lang="ru-RU" altLang="en-US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 dirty="0" smtClean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altLang="en-US" sz="4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 descr="images (1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5581" y="1787788"/>
            <a:ext cx="4532059" cy="43844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3. Герой этой сказки с помощью рекламы помог простому крестьянину стать богатым?  </a:t>
            </a:r>
            <a:endParaRPr lang="ru-RU" altLang="en-US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 dirty="0" smtClean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ru-RU" altLang="en-US" sz="4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Изображение 6" descr="images (2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8639" y="1893832"/>
            <a:ext cx="4653280" cy="45332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4. В какой сказке говорится о нелегком пути хлебобулочного изделия до потребителя?</a:t>
            </a:r>
            <a:endParaRPr lang="ru-RU" altLang="en-US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 dirty="0" smtClean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ru-RU" altLang="en-US" sz="4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 descr="images (3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5654" y="1807733"/>
            <a:ext cx="4574540" cy="4607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5. Героине какой сказки удалось за нетрудовую денежку сделать выгодную покупку к своему юбилею? 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 dirty="0" smtClean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altLang="en-US" sz="4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Изображение 6" descr="images (4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0059" y="1612638"/>
            <a:ext cx="4692015" cy="46920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6.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чем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разбогател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сказочный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коротышка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Пончик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000">
                <a:latin typeface="Times New Roman" panose="02020603050405020304" charset="0"/>
                <a:cs typeface="Times New Roman" panose="02020603050405020304" charset="0"/>
              </a:rPr>
              <a:t>Луне</a:t>
            </a:r>
            <a:r>
              <a:rPr lang="en-US" altLang="ru-RU" sz="40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«Сказки про деньги»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6670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6. </a:t>
            </a:r>
            <a:endParaRPr lang="ru-RU" altLang="en-US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 descr="images (5)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8345" y="1871345"/>
            <a:ext cx="4288155" cy="4288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3.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«Ребусы»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89311" y="1909856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3" name="Изображение 4"/>
          <p:cNvPicPr>
            <a:picLocks noChangeAspect="1"/>
          </p:cNvPicPr>
          <p:nvPr/>
        </p:nvPicPr>
        <p:blipFill>
          <a:blip r:embed="rId2" cstate="print"/>
          <a:srcRect r="-1395" b="41430"/>
          <a:stretch>
            <a:fillRect/>
          </a:stretch>
        </p:blipFill>
        <p:spPr>
          <a:xfrm>
            <a:off x="0" y="1327150"/>
            <a:ext cx="5782310" cy="2505075"/>
          </a:xfrm>
          <a:prstGeom prst="rect">
            <a:avLst/>
          </a:prstGeom>
        </p:spPr>
      </p:pic>
      <p:pic>
        <p:nvPicPr>
          <p:cNvPr id="14" name="Изображение 6"/>
          <p:cNvPicPr>
            <a:picLocks noChangeAspect="1"/>
          </p:cNvPicPr>
          <p:nvPr/>
        </p:nvPicPr>
        <p:blipFill>
          <a:blip r:embed="rId3" cstate="print"/>
          <a:srcRect r="627" b="47333"/>
          <a:stretch>
            <a:fillRect/>
          </a:stretch>
        </p:blipFill>
        <p:spPr>
          <a:xfrm>
            <a:off x="5817068" y="1331259"/>
            <a:ext cx="6076862" cy="2487706"/>
          </a:xfrm>
          <a:prstGeom prst="rect">
            <a:avLst/>
          </a:prstGeom>
        </p:spPr>
      </p:pic>
      <p:pic>
        <p:nvPicPr>
          <p:cNvPr id="15" name="Изображение 4"/>
          <p:cNvPicPr>
            <a:picLocks noChangeAspect="1"/>
          </p:cNvPicPr>
          <p:nvPr/>
        </p:nvPicPr>
        <p:blipFill>
          <a:blip r:embed="rId4" cstate="print"/>
          <a:srcRect r="269" b="41049"/>
          <a:stretch>
            <a:fillRect/>
          </a:stretch>
        </p:blipFill>
        <p:spPr>
          <a:xfrm>
            <a:off x="1" y="3894873"/>
            <a:ext cx="5782234" cy="2667292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5"/>
          <a:srcRect b="37734"/>
          <a:stretch>
            <a:fillRect/>
          </a:stretch>
        </p:blipFill>
        <p:spPr>
          <a:xfrm>
            <a:off x="5856605" y="3890010"/>
            <a:ext cx="6052820" cy="2693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Задание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3. </a:t>
            </a:r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«Ребусы»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89311" y="1909856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rcRect b="24454"/>
          <a:stretch>
            <a:fillRect/>
          </a:stretch>
        </p:blipFill>
        <p:spPr>
          <a:xfrm>
            <a:off x="149225" y="1325245"/>
            <a:ext cx="4611370" cy="2613025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rcRect r="-1420" b="32917"/>
          <a:stretch>
            <a:fillRect/>
          </a:stretch>
        </p:blipFill>
        <p:spPr>
          <a:xfrm>
            <a:off x="4885690" y="1325245"/>
            <a:ext cx="6567170" cy="2630170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rcRect l="318" t="-9109" r="-318" b="24703"/>
          <a:stretch>
            <a:fillRect/>
          </a:stretch>
        </p:blipFill>
        <p:spPr>
          <a:xfrm>
            <a:off x="149225" y="3765550"/>
            <a:ext cx="4611370" cy="2919095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5"/>
          <a:srcRect b="26630"/>
          <a:stretch>
            <a:fillRect/>
          </a:stretch>
        </p:blipFill>
        <p:spPr>
          <a:xfrm>
            <a:off x="4885690" y="3963670"/>
            <a:ext cx="6410325" cy="29921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«Финансовые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1.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Каждую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неделю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покупает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Саше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шапку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перчатки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потому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мальчик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небрежно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относится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своим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вещам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часто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теряет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страдает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семейный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бюджет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ежемесячно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если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неделю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тратит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замену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шапки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перчаток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300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«Финансовые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Жители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села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Посольск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собрали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заготовительную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контору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3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тонны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клюквы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сумму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300 000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2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тонны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брусники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сумму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240 000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Стоимость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какой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ягоды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1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кг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будет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выгоднее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«Финансовые 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дала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Егору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100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попросила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купить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хлеб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30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пакет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молока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36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сдачу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разрешила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оставить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себе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денег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Егор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положит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себе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копилку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6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«Финансовые 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4.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карманные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расходы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Пете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Иванову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дали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100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Он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купил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шоколадку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24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рубля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мороженое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48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денег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осталось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Пети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«Финансовые 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5.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каникулах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дала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Алеше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Даше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700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развлечения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Когда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дома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были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одни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они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развеселились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случайно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разбили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любимую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вазу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мамы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ругала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сходили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магазин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купили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вазу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600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денег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осталось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каждого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каникулы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«Финансовые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1.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Каждую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неделю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покупает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Саше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шапку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перчатки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потому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мальчик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небрежно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относится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своим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вещам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часто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теряет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страдает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семейный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бюджет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ежемесячно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если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неделю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тратит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замену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шапки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перчаток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300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 (1200 рублей)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«Финансовые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Жители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села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Посольск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собрали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заготовительную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контору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3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тонны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клюквы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сумму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300 000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2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тонны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брусники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сумму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240 000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Стоимость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какой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ягоды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1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кг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будет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выгоднее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alt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(брусники)</a:t>
            </a:r>
            <a:endParaRPr lang="ru-RU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«Финансовые 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дала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Егору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100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попросила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купить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хлеб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30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пакет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молока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36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сдачу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разрешила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оставить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себе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денег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Егор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положит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себе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копилку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alt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(34 рубля)</a:t>
            </a:r>
            <a:endParaRPr lang="en-US" altLang="ru-RU" sz="36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«Финансовые 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4.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карманные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расходы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Пете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Иванову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дали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100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Он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купил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шоколадку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24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рубля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мороженое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48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денег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осталось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latin typeface="Times New Roman" panose="02020603050405020304" charset="0"/>
                <a:cs typeface="Times New Roman" panose="02020603050405020304" charset="0"/>
              </a:rPr>
              <a:t>Пети</a:t>
            </a:r>
            <a:r>
              <a:rPr lang="en-US" altLang="ru-RU" sz="36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6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(28 рублей)</a:t>
            </a:r>
            <a:endParaRPr lang="ru-RU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«Финансовые задачки»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8160" y="2162175"/>
            <a:ext cx="10777220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5.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каникулах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дала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Алеше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Даше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700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развлечения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Когда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дома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были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одни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они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развеселились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случайно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разбили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любимую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вазу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мамы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ругала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сходили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магазин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купили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вазу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600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рублей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Сколько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денег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осталось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каждого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200">
                <a:latin typeface="Times New Roman" panose="02020603050405020304" charset="0"/>
                <a:cs typeface="Times New Roman" panose="02020603050405020304" charset="0"/>
              </a:rPr>
              <a:t>каникулы</a:t>
            </a:r>
            <a:r>
              <a:rPr lang="en-US" altLang="ru-RU" sz="3200"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(по 400 рублей)</a:t>
            </a:r>
            <a:endParaRPr lang="ru-RU" alt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</a:t>
            </a:r>
            <a:r>
              <a:rPr lang="ru-RU" sz="4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5.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«Мудрые мысли»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33045" y="2162175"/>
            <a:ext cx="11062335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ru-RU" altLang="en-US" sz="4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400" b="1" dirty="0" smtClean="0">
                <a:latin typeface="Times New Roman" panose="02020603050405020304" charset="0"/>
                <a:cs typeface="Times New Roman" panose="02020603050405020304" charset="0"/>
              </a:rPr>
              <a:t>12.16.17.6.11.12.1.18.21.2.13.30.2.6.18.6.8.7.20</a:t>
            </a:r>
            <a:endParaRPr lang="ru-RU" altLang="en-US" sz="44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0255" y="18415"/>
            <a:ext cx="9798685" cy="104076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</a:t>
            </a:r>
            <a:r>
              <a:rPr lang="ru-RU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5 «Мудрые мысли»</a:t>
            </a:r>
            <a:endParaRPr lang="ru-RU" sz="4000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48970" y="1936750"/>
            <a:ext cx="10251440" cy="377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1"/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33045" y="2162175"/>
            <a:ext cx="11062335" cy="38373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ru-RU" altLang="en-US" sz="44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5400" b="1">
                <a:latin typeface="Times New Roman" panose="02020603050405020304" charset="0"/>
                <a:cs typeface="Times New Roman" panose="02020603050405020304" charset="0"/>
              </a:rPr>
              <a:t>   Копейка - рубль бережет!</a:t>
            </a:r>
            <a:endParaRPr lang="ru-RU" altLang="en-US" sz="5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Квиз-игра «Город финансов»</a:t>
            </a:r>
            <a:endParaRPr lang="ru-RU"/>
          </a:p>
        </p:txBody>
      </p:sp>
      <p:sp>
        <p:nvSpPr>
          <p:cNvPr id="4" name="Заголовок 9"/>
          <p:cNvSpPr txBox="1"/>
          <p:nvPr/>
        </p:nvSpPr>
        <p:spPr>
          <a:xfrm>
            <a:off x="3334872" y="1548148"/>
            <a:ext cx="5522258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7200" b="1" dirty="0"/>
          </a:p>
          <a:p>
            <a:pPr algn="ctr"/>
            <a:r>
              <a:rPr lang="ru-RU" sz="7200" b="1" dirty="0"/>
              <a:t>СПАСИБО</a:t>
            </a:r>
            <a:endParaRPr lang="ru-RU" sz="7200" b="1" dirty="0"/>
          </a:p>
        </p:txBody>
      </p:sp>
      <p:sp>
        <p:nvSpPr>
          <p:cNvPr id="9" name="Текст 11"/>
          <p:cNvSpPr txBox="1"/>
          <p:nvPr/>
        </p:nvSpPr>
        <p:spPr>
          <a:xfrm>
            <a:off x="2608499" y="2882976"/>
            <a:ext cx="6975002" cy="17057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/>
              <a:t>. </a:t>
            </a:r>
            <a:endParaRPr lang="en-US" sz="1600" dirty="0"/>
          </a:p>
          <a:p>
            <a:pPr marL="0" indent="0">
              <a:buNone/>
            </a:pPr>
            <a:endParaRPr lang="ru-RU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4939</Words>
  <Application>WPS Presentation</Application>
  <PresentationFormat>Произвольный</PresentationFormat>
  <Paragraphs>235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39" baseType="lpstr">
      <vt:lpstr>Arial</vt:lpstr>
      <vt:lpstr>SimSun</vt:lpstr>
      <vt:lpstr>Wingdings</vt:lpstr>
      <vt:lpstr>Times New Roman</vt:lpstr>
      <vt:lpstr>Microsoft YaHei</vt:lpstr>
      <vt:lpstr>Arial Unicode MS</vt:lpstr>
      <vt:lpstr>Calibri Light</vt:lpstr>
      <vt:lpstr>Calibri</vt:lpstr>
      <vt:lpstr>Тема Office</vt:lpstr>
      <vt:lpstr>1_Тема Office</vt:lpstr>
      <vt:lpstr>Квиз-игра  «Город финансов»</vt:lpstr>
      <vt:lpstr> Задание 1. «Загадки»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Задание 2. «Сказки про деньги»</vt:lpstr>
      <vt:lpstr>     Задание 3. «Ребусы»</vt:lpstr>
      <vt:lpstr>     Задание 3. «Ребусы»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4. «Финансовые задачки»</vt:lpstr>
      <vt:lpstr>     Задание 5. «Мудрые мысли»</vt:lpstr>
      <vt:lpstr>     Задание 5 «Мудрые мысли»</vt:lpstr>
      <vt:lpstr>Квиз-игра «Город финансов»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Владимир</cp:lastModifiedBy>
  <cp:revision>17</cp:revision>
  <dcterms:created xsi:type="dcterms:W3CDTF">2021-07-26T06:07:00Z</dcterms:created>
  <dcterms:modified xsi:type="dcterms:W3CDTF">2025-10-07T08:03:49Z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55054269A2A846F59756FA6F25DF01D3_12</vt:lpwstr>
  </property>
  <property fmtid="{D5CDD505-2E9C-101B-9397-08002B2CF9AE}" pid="3" name="KSOProductBuildVer">
    <vt:lpwstr>1049-12.2.0.21931</vt:lpwstr>
  </property>
</Properties>
</file>