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dirty="0"/>
              <a:t>Образец заголовка</a:t>
            </a:r>
            <a:endParaRPr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A39986B-7D99-4E44-B136-E91FED51869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/>
            </a:fld>
            <a:endParaRPr lang="ru-RU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Picture 1" descr="C:\Users\Анна\Desktop\bg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88"/>
            <a:ext cx="7772400" cy="1000125"/>
          </a:xfrm>
          <a:ln/>
        </p:spPr>
        <p:txBody>
          <a:bodyPr vert="horz" wrap="square" lIns="91440" tIns="45720" rIns="91440" bIns="45720" anchor="ctr" anchorCtr="0"/>
          <a:p>
            <a:pPr eaLnBrk="1" hangingPunct="1">
              <a:buClrTx/>
              <a:buSzTx/>
              <a:buFontTx/>
            </a:pPr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</a:t>
            </a:r>
            <a:b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общеобразовательное учреждение </a:t>
            </a:r>
            <a:b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«Зыковский детский сад»</a:t>
            </a:r>
            <a:endParaRPr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5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571625"/>
            <a:ext cx="6400800" cy="4067175"/>
          </a:xfrm>
          <a:ln/>
        </p:spPr>
        <p:txBody>
          <a:bodyPr vert="horz" wrap="square" lIns="91440" tIns="45720" rIns="91440" bIns="45720" anchor="t" anchorCtr="0"/>
          <a:p>
            <a:pPr eaLnBrk="1" hangingPunct="1">
              <a:buClrTx/>
              <a:buSzTx/>
            </a:pPr>
            <a:endParaRPr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r>
              <a:rPr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«Для чего нужна вода?»</a:t>
            </a:r>
            <a:endParaRPr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endParaRPr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r>
              <a:rPr sz="1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Краткосрочный проект </a:t>
            </a:r>
            <a:endParaRPr sz="1800"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r>
              <a:rPr sz="1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для старшего дошкольного возраста</a:t>
            </a:r>
            <a:endParaRPr sz="1800"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r>
              <a:rPr sz="1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Срок реализации 7 дней</a:t>
            </a:r>
            <a:endParaRPr sz="1800"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endParaRPr sz="1800"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buClrTx/>
              <a:buSzTx/>
            </a:pPr>
            <a:endParaRPr sz="1800" b="1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r" eaLnBrk="1" hangingPunct="1">
              <a:buClrTx/>
              <a:buSzTx/>
            </a:pPr>
            <a:r>
              <a:rPr sz="1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Воспитател</a:t>
            </a:r>
            <a:r>
              <a:rPr lang="ru-RU" sz="1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ь 1</a:t>
            </a:r>
            <a:r>
              <a:rPr sz="1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категории: Петрова А.В.</a:t>
            </a:r>
            <a:endParaRPr sz="1800" b="1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Picture 1" descr="C:\Users\Анна\Desktop\bg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endParaRPr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076" name="Содержимое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 anchorCtr="0"/>
          <a:p>
            <a:pPr algn="ctr" eaLnBrk="1" hangingPunct="1">
              <a:buNone/>
            </a:pPr>
            <a:r>
              <a:rPr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– ежедневный объект природы, с которым человек сталкивается, не замечая, как он важен в нашей жизни. Вода – один из любимых всеми детьми объект для исследования. С водой дети соприкасаются с первых дней жизни, любят с ней играть, но при этом продиагностировав знания детей методом «Трех вопросов», было выявлено, что представления о свойствах воды, о ее значении в жизни живых существ у них  недостаточны. Согласно ФГОС ДО  перед нами стоит задача в создание благоприятных условий развития детей и организация форм дошкольного образования с учетом образовательных способностей детей. Поэтому детям необходимо прививать навыки экологически грамотного отношения в быту, закреплять знания детей о воде и ее свойствах, научить бережно и экономно относиться к воде.  </a:t>
            </a:r>
            <a:endParaRPr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endParaRPr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с одним вырезанным скругленным углом 3"/>
          <p:cNvSpPr/>
          <p:nvPr/>
        </p:nvSpPr>
        <p:spPr>
          <a:xfrm>
            <a:off x="2643188" y="1500188"/>
            <a:ext cx="4000500" cy="1857375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знание детей о воде и ее свойствах, формирование бережного отношения к воде и водным ресурсам. </a:t>
            </a:r>
            <a:endParaRPr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214813" y="3357563"/>
            <a:ext cx="714375" cy="857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с двумя скругленными соседними углами 5"/>
          <p:cNvSpPr/>
          <p:nvPr/>
        </p:nvSpPr>
        <p:spPr>
          <a:xfrm>
            <a:off x="2571750" y="4286250"/>
            <a:ext cx="4214813" cy="1928813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/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проведение семейной выставки поделок и рисунков «Вода – источник жизни»; </a:t>
            </a:r>
            <a:r>
              <a:rPr sz="1600" b="1" dirty="0">
                <a:latin typeface="Times New Roman" panose="02020603050405020304" pitchFamily="18" charset="0"/>
              </a:rPr>
              <a:t>изготовление плаката на тему «Для чего нужна вода?»</a:t>
            </a:r>
            <a:endParaRPr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186738" cy="571500"/>
          </a:xfrm>
        </p:spPr>
        <p:txBody>
          <a:bodyPr vert="horz" wrap="square" lIns="91440" tIns="45720" rIns="91440" bIns="45720" numCol="1" rtlCol="0" anchor="ctr" anchorCtr="0" compatLnSpc="1"/>
          <a:p>
            <a:pPr eaLnBrk="1" hangingPunct="1"/>
            <a:r>
              <a:rPr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нужна вода?</a:t>
            </a:r>
            <a:endParaRPr sz="29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123" name="Замещающее содержимое 5122"/>
          <p:cNvGraphicFramePr/>
          <p:nvPr>
            <p:ph idx="1"/>
          </p:nvPr>
        </p:nvGraphicFramePr>
        <p:xfrm>
          <a:off x="0" y="854075"/>
          <a:ext cx="9144000" cy="5956300"/>
        </p:xfrm>
        <a:graphic>
          <a:graphicData uri="http://schemas.openxmlformats.org/drawingml/2006/table">
            <a:tbl>
              <a:tblPr/>
              <a:tblGrid>
                <a:gridCol w="2886075"/>
                <a:gridCol w="2809875"/>
                <a:gridCol w="3448050"/>
              </a:tblGrid>
              <a:tr h="9572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для родителей:</a:t>
                      </a:r>
                      <a:endParaRPr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ru-RU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для детей:</a:t>
                      </a:r>
                      <a:endParaRPr lang="ru-RU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для воспитателя: </a:t>
                      </a:r>
                      <a:endParaRPr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ru-RU" altLang="en-US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9990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Ознакомиться с планом мероприятий.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Поговорить с ребенком на тему «Для чего нужна вода?»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Изготовить совместно с детьми мини-макеты или поделки на тему «Вода – источник жизни».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endParaRPr lang="ru-RU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Заполнить табличку «модель трех вопросов».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Просмотреть и обсудить мультфильмы «Секреты воды» от компании «РусГидро», «Круговорот воды в природе»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Нарисовать плакат «Для чего нужна вода?»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Научиться делать фильтр для очистки загрязненной воды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Проявить творческие возможности в оформлении мини-выставки «Вода – источник жизни»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endParaRPr lang="ru-RU" altLang="en-US" dirty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Провести беседу на тему «Что такое вода?»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Заполнить с детьми плакат «Модель трех вопросов»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Ознакомить родителей с предстоящей работой и включить их в процесс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Создать благоприятную атмосферу в группе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Просмотреть и обсудить мультфильмы «Секреты воды» и «Круговорот воды в природе».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Подготовить и провести интересные эксперименты с водой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Оформить совместно с детьми плакат « Для чего нужна вода?»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Оформить совместно с детьми мини-выставку «Вода – источник жизни».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eaLnBrk="1" hangingPunct="1">
                        <a:buNone/>
                      </a:pPr>
                      <a:endParaRPr lang="ru-RU" altLang="en-US" dirty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  <a:endParaRPr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7" name="Picture 2" descr="C:\Users\Анна\Desktop\IMG_20230403_080654_530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57188" y="1428750"/>
            <a:ext cx="3786187" cy="2500313"/>
          </a:xfrm>
          <a:ln/>
        </p:spPr>
      </p:pic>
      <p:sp>
        <p:nvSpPr>
          <p:cNvPr id="5" name="Скругленный прямоугольник 4"/>
          <p:cNvSpPr/>
          <p:nvPr/>
        </p:nvSpPr>
        <p:spPr>
          <a:xfrm>
            <a:off x="571500" y="4071938"/>
            <a:ext cx="3214688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Составили таблицу «3-х вопросов»</a:t>
            </a:r>
            <a:endParaRPr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9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3" y="1357313"/>
            <a:ext cx="2511425" cy="4000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4929188" y="5572125"/>
            <a:ext cx="3214688" cy="785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Ознакомили родителей с темой проекта</a:t>
            </a:r>
            <a:endParaRPr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  <a:endParaRPr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1" name="Picture 2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57188" y="1571625"/>
            <a:ext cx="3571875" cy="3143250"/>
          </a:xfrm>
          <a:ln/>
        </p:spPr>
      </p:pic>
      <p:sp>
        <p:nvSpPr>
          <p:cNvPr id="6" name="Скругленный прямоугольник 5"/>
          <p:cNvSpPr/>
          <p:nvPr/>
        </p:nvSpPr>
        <p:spPr>
          <a:xfrm>
            <a:off x="3286125" y="5357813"/>
            <a:ext cx="3071813" cy="928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работы детей </a:t>
            </a:r>
            <a:endParaRPr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8" y="1500188"/>
            <a:ext cx="4287837" cy="32162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9" name="Прямая со стрелкой 8"/>
          <p:cNvCxnSpPr/>
          <p:nvPr/>
        </p:nvCxnSpPr>
        <p:spPr>
          <a:xfrm>
            <a:off x="2928938" y="4786313"/>
            <a:ext cx="857250" cy="500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0800000" flipV="1">
            <a:off x="5786438" y="4786313"/>
            <a:ext cx="785813" cy="50006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  <a:endParaRPr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50" y="5643563"/>
            <a:ext cx="3786188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latin typeface="Calibri" panose="020F0502020204030204" pitchFamily="34" charset="0"/>
              </a:rPr>
              <a:t>Игра в дидактические игры</a:t>
            </a:r>
            <a:endParaRPr sz="1600" b="1" dirty="0">
              <a:latin typeface="Calibri" panose="020F0502020204030204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>
            <a:off x="1608138" y="5249863"/>
            <a:ext cx="64293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2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57188" y="1285875"/>
            <a:ext cx="3571875" cy="3571875"/>
          </a:xfrm>
          <a:ln/>
        </p:spPr>
      </p:pic>
      <p:sp>
        <p:nvSpPr>
          <p:cNvPr id="15" name="Скругленный прямоугольник 14"/>
          <p:cNvSpPr/>
          <p:nvPr/>
        </p:nvSpPr>
        <p:spPr>
          <a:xfrm>
            <a:off x="5286375" y="5715000"/>
            <a:ext cx="3429000" cy="714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обучающих мультфильмов</a:t>
            </a:r>
            <a:endParaRPr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223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3" y="1273175"/>
            <a:ext cx="4214812" cy="3513138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9" name="Прямая со стрелкой 8"/>
          <p:cNvCxnSpPr/>
          <p:nvPr/>
        </p:nvCxnSpPr>
        <p:spPr>
          <a:xfrm rot="5400000">
            <a:off x="6394450" y="5249863"/>
            <a:ext cx="64293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  <a:endParaRPr sz="3200" dirty="0"/>
          </a:p>
        </p:txBody>
      </p:sp>
      <p:pic>
        <p:nvPicPr>
          <p:cNvPr id="10243" name="Picture 2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14313" y="1285875"/>
            <a:ext cx="4048125" cy="2786063"/>
          </a:xfrm>
          <a:ln/>
        </p:spPr>
      </p:pic>
      <p:pic>
        <p:nvPicPr>
          <p:cNvPr id="1024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285875"/>
            <a:ext cx="4287838" cy="2786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2643188" y="5143500"/>
            <a:ext cx="3857625" cy="10715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latin typeface="Calibri" panose="020F0502020204030204" pitchFamily="34" charset="0"/>
              </a:rPr>
              <a:t>Изготовление плаката «Для чего нужна вода?»</a:t>
            </a:r>
            <a:endParaRPr sz="1600" b="1" dirty="0">
              <a:latin typeface="Calibri" panose="020F0502020204030204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2571750" y="4143375"/>
            <a:ext cx="1214438" cy="857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0800000" flipV="1">
            <a:off x="5786438" y="4143375"/>
            <a:ext cx="1000125" cy="857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  <a:endParaRPr sz="3200" dirty="0"/>
          </a:p>
        </p:txBody>
      </p:sp>
      <p:pic>
        <p:nvPicPr>
          <p:cNvPr id="8195" name="Picture 2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786063" y="1285875"/>
            <a:ext cx="3571875" cy="3454400"/>
          </a:xfrm>
          <a:ln/>
        </p:spPr>
      </p:pic>
      <p:sp>
        <p:nvSpPr>
          <p:cNvPr id="6" name="Скругленный прямоугольник 5"/>
          <p:cNvSpPr/>
          <p:nvPr/>
        </p:nvSpPr>
        <p:spPr>
          <a:xfrm>
            <a:off x="2571750" y="5429250"/>
            <a:ext cx="3857625" cy="10715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1600" b="1" dirty="0">
                <a:latin typeface="Calibri" panose="020F0502020204030204" pitchFamily="34" charset="0"/>
              </a:rPr>
              <a:t>Экспериментирование</a:t>
            </a:r>
            <a:endParaRPr sz="1600" b="1" dirty="0">
              <a:latin typeface="Calibri" panose="020F0502020204030204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4572000" y="4804728"/>
            <a:ext cx="0" cy="568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этап:</a:t>
            </a:r>
            <a:b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мини-выставки поделок «Вода – источник жизни»</a:t>
            </a:r>
            <a:endParaRPr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267" name="Picture 2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85750" y="1357313"/>
            <a:ext cx="4143375" cy="2555875"/>
          </a:xfrm>
          <a:ln/>
        </p:spPr>
      </p:pic>
      <p:pic>
        <p:nvPicPr>
          <p:cNvPr id="11268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0" y="1357313"/>
            <a:ext cx="3597275" cy="2500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4071938"/>
            <a:ext cx="342900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Ресурсы:</a:t>
            </a:r>
            <a:endParaRPr sz="3200" dirty="0"/>
          </a:p>
        </p:txBody>
      </p:sp>
      <p:graphicFrame>
        <p:nvGraphicFramePr>
          <p:cNvPr id="12291" name="Замещающее содержимое 12290"/>
          <p:cNvGraphicFramePr/>
          <p:nvPr>
            <p:ph idx="1"/>
          </p:nvPr>
        </p:nvGraphicFramePr>
        <p:xfrm>
          <a:off x="457200" y="1600200"/>
          <a:ext cx="8229600" cy="3419475"/>
        </p:xfrm>
        <a:graphic>
          <a:graphicData uri="http://schemas.openxmlformats.org/drawingml/2006/table">
            <a:tbl>
              <a:tblPr/>
              <a:tblGrid>
                <a:gridCol w="471488"/>
                <a:gridCol w="1357312"/>
                <a:gridCol w="4343400"/>
                <a:gridCol w="2057400"/>
              </a:tblGrid>
              <a:tr h="5794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altLang="en-US" sz="16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Ресурсы</a:t>
                      </a:r>
                      <a:endParaRPr lang="ru-RU" altLang="en-US" sz="16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Имеющиеся ресурсы</a:t>
                      </a:r>
                      <a:endParaRPr lang="ru-RU" altLang="en-US" sz="16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Запрашиваемые ресурсы </a:t>
                      </a:r>
                      <a:endParaRPr lang="ru-RU" altLang="en-US" sz="16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94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Кадровые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Воспитатели, родители  подготовительной группы «Затейники»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 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lvl="0" algn="ctr" eaLnBrk="1" hangingPunct="1">
                        <a:buNone/>
                      </a:pP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8223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Материально-технические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Компьютер, смартфон, музыкальные колонки, проектор и экран, материалы для детского творчества , принтер, групповое помещение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endParaRPr dirty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  <a:p>
                      <a:pPr lvl="0" algn="ctr" eaLnBrk="1" hangingPunct="1">
                        <a:buNone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 - </a:t>
                      </a:r>
                      <a:endParaRPr lang="ru-RU" altLang="en-US" dirty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0668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Информационно-методические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Интернет – ресурсы: социальная сеть «Одноклассники», родительская группа в мессенджере «Телеграм»; наглядно – дидактический материал, книги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endParaRPr dirty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  <a:p>
                      <a:pPr lvl="0" algn="ctr" eaLnBrk="1" hangingPunct="1">
                        <a:buNone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  - </a:t>
                      </a:r>
                      <a:endParaRPr lang="ru-RU" altLang="en-US" dirty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Финансовые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endParaRPr lang="ru-RU" altLang="en-US" sz="16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785813"/>
          </a:xfrm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 проекта:</a:t>
            </a:r>
            <a:endParaRPr sz="3200" dirty="0"/>
          </a:p>
        </p:txBody>
      </p:sp>
      <p:sp>
        <p:nvSpPr>
          <p:cNvPr id="4" name="Прямоугольник: скругленные углы 6"/>
          <p:cNvSpPr/>
          <p:nvPr/>
        </p:nvSpPr>
        <p:spPr>
          <a:xfrm>
            <a:off x="714375" y="1071563"/>
            <a:ext cx="7777163" cy="857250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Продукт: 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1" hangingPunct="1">
              <a:buNone/>
            </a:pPr>
            <a:r>
              <a:rPr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Плакат на тему: «Для чего нужна вода?»; Мини выставка «Вода – источник жизни»</a:t>
            </a:r>
            <a:endParaRPr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500563" y="785813"/>
            <a:ext cx="214313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: скругленные углы 5"/>
          <p:cNvSpPr>
            <a:spLocks noGrp="1"/>
          </p:cNvSpPr>
          <p:nvPr>
            <p:ph idx="1"/>
          </p:nvPr>
        </p:nvSpPr>
        <p:spPr>
          <a:xfrm>
            <a:off x="457200" y="2000250"/>
            <a:ext cx="8258175" cy="412591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/>
          <a:p>
            <a:pPr algn="ctr" eaLnBrk="1" hangingPunct="1">
              <a:spcBef>
                <a:spcPct val="0"/>
              </a:spcBef>
              <a:buNone/>
            </a:pP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Эффекты: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eaLnBrk="1" hangingPunct="1">
              <a:spcBef>
                <a:spcPct val="0"/>
              </a:spcBef>
              <a:buNone/>
            </a:pP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Повысилась познавательная и творческая активность.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Положительный эмоциональный отклик от участия </a:t>
            </a:r>
            <a:r>
              <a:rPr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совместной деятельности с родителями.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eaLnBrk="1" hangingPunct="1">
              <a:spcBef>
                <a:spcPct val="0"/>
              </a:spcBef>
              <a:buNone/>
            </a:pP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Родители: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Повысился интерес  в сотрудничестве с детским садом.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инициативы у родителей в ходе реализации проекта</a:t>
            </a:r>
            <a:endParaRPr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eaLnBrk="1" hangingPunct="1">
              <a:spcBef>
                <a:spcPct val="0"/>
              </a:spcBef>
              <a:buNone/>
            </a:pPr>
            <a:r>
              <a:rPr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Педагоги:</a:t>
            </a:r>
            <a:endParaRPr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Повысился уровень  профессиональной компетентности в организации проектной деятельности</a:t>
            </a:r>
            <a:endParaRPr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РИСКИ:</a:t>
            </a:r>
            <a:endParaRPr sz="3200" dirty="0"/>
          </a:p>
        </p:txBody>
      </p:sp>
      <p:graphicFrame>
        <p:nvGraphicFramePr>
          <p:cNvPr id="14339" name="Замещающее содержимое 14338"/>
          <p:cNvGraphicFramePr/>
          <p:nvPr>
            <p:ph idx="1"/>
          </p:nvPr>
        </p:nvGraphicFramePr>
        <p:xfrm>
          <a:off x="457200" y="1600200"/>
          <a:ext cx="8229600" cy="4257675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4111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Риски </a:t>
                      </a:r>
                      <a:endParaRPr lang="ru-RU" altLang="en-US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Пути преодоления</a:t>
                      </a:r>
                      <a:endParaRPr lang="ru-RU" altLang="en-US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61925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Низкая включенность родителей в проектную деятельность.</a:t>
                      </a:r>
                      <a:endParaRPr lang="ru-RU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AutoNum type="arabicPeriod"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Подробное информирование родителей о событиях проекта</a:t>
                      </a:r>
                      <a:endParaRPr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eaLnBrk="1" hangingPunct="1">
                        <a:buAutoNum type="arabicPeriod"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Повысить включенность путем благодарности за выполненные  задания.</a:t>
                      </a:r>
                      <a:endParaRPr lang="ru-RU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22726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Потеря интереса детей и снижение мотивации.</a:t>
                      </a:r>
                      <a:endParaRPr lang="ru-RU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marL="342900" lvl="0" indent="-342900" eaLnBrk="1" hangingPunct="1">
                        <a:buAutoNum type="arabicPeriod"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Calibri" panose="020F0502020204030204" pitchFamily="34" charset="0"/>
                        </a:rPr>
                        <a:t>Поддержка и стимулирование интереса  детей через использование привлекательных видов деятельности.</a:t>
                      </a:r>
                      <a:endParaRPr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 eaLnBrk="1" hangingPunct="1">
                        <a:buAutoNum type="arabicPeriod"/>
                      </a:pPr>
                      <a:r>
                        <a:rPr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Calibri" panose="020F0502020204030204" pitchFamily="34" charset="0"/>
                        </a:rPr>
                        <a:t>Эмоциональная включенность воспитателей в деятельность  при реализации проекта.</a:t>
                      </a:r>
                      <a:endParaRPr lang="ru-RU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 descr="C:\Users\Анна\Desktop\bg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 anchorCtr="0"/>
          <a:p>
            <a:pPr algn="ctr" eaLnBrk="1" hangingPunct="1">
              <a:buNone/>
            </a:pPr>
            <a:endParaRPr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None/>
            </a:pPr>
            <a:endParaRPr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None/>
            </a:pPr>
            <a:r>
              <a:rPr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4106</Words>
  <Application>WPS Presentation</Application>
  <PresentationFormat>Экран (4:3)</PresentationFormat>
  <Paragraphs>158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Arial</vt:lpstr>
      <vt:lpstr>SimSun</vt:lpstr>
      <vt:lpstr>Wingdings</vt:lpstr>
      <vt:lpstr>Calibri</vt:lpstr>
      <vt:lpstr>Times New Roman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 общеобразовательное учреждение  «Зыковский детский сад»</dc:title>
  <dc:creator>Анна</dc:creator>
  <cp:lastModifiedBy>PC</cp:lastModifiedBy>
  <cp:revision>30</cp:revision>
  <dcterms:created xsi:type="dcterms:W3CDTF">2023-04-03T00:32:26Z</dcterms:created>
  <dcterms:modified xsi:type="dcterms:W3CDTF">2026-10-05T16:32:57Z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99B01761F3C641E3BAAC92BF857026FC_12</vt:lpwstr>
  </property>
  <property fmtid="{D5CDD505-2E9C-101B-9397-08002B2CF9AE}" pid="3" name="KSOProductBuildVer">
    <vt:lpwstr>1049-12.1.0.28485</vt:lpwstr>
  </property>
</Properties>
</file>